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4630400" cy="8229600"/>
  <p:notesSz cx="8229600" cy="14630400"/>
  <p:embeddedFontLst>
    <p:embeddedFont>
      <p:font typeface="Calibri" pitchFamily="34" charset="0"/>
      <p:regular r:id="rId18"/>
      <p:bold r:id="rId19"/>
      <p:italic r:id="rId20"/>
      <p:boldItalic r:id="rId21"/>
    </p:embeddedFont>
    <p:embeddedFont>
      <p:font typeface="Lato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8" d="100"/>
          <a:sy n="68" d="100"/>
        </p:scale>
        <p:origin x="-276" y="210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4631F-80FD-4509-BF78-78E4BD517B9F}" type="datetimeFigureOut">
              <a:rPr lang="en-US" smtClean="0"/>
              <a:t>3/25/2025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5ACCC-CFA9-4814-85ED-86C1D400F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42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4294"/>
            <a:ext cx="59589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Laptop Price Prediction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0232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Analyze and predict laptop prices using machine learning. This project uses a dataset of laptop specifications to predict prices. It is a linear regression task.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00419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62224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2572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264825"/>
            <a:ext cx="347663" cy="34766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56440" y="5240298"/>
            <a:ext cx="228908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by Neha Rastogi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280190" y="589228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2679" y="379452"/>
            <a:ext cx="6297949" cy="323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Distribution of Primary and Secondary storage vs. Price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115" y="870822"/>
            <a:ext cx="8736036" cy="85950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113" y="1871003"/>
            <a:ext cx="11211951" cy="609563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2679" y="7629406"/>
            <a:ext cx="13665041" cy="2207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1726" y="378500"/>
            <a:ext cx="8563799" cy="338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Distribution of Touchscreen and Screen vs. Price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25" y="868798"/>
            <a:ext cx="8563799" cy="1044408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726" y="2060348"/>
            <a:ext cx="9773621" cy="57920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1727" y="7632263"/>
            <a:ext cx="13666946" cy="2201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8411" y="485894"/>
            <a:ext cx="5683915" cy="400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Distribution of  Price (Target Variable)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10" y="1115258"/>
            <a:ext cx="7194757" cy="657271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411" y="1945838"/>
            <a:ext cx="10509134" cy="594613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73684" y="1906072"/>
            <a:ext cx="4545806" cy="2826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6" name="Text 2"/>
          <p:cNvSpPr/>
          <p:nvPr/>
        </p:nvSpPr>
        <p:spPr>
          <a:xfrm>
            <a:off x="618411" y="7191494"/>
            <a:ext cx="4417457" cy="5520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endParaRPr lang="en-US" sz="34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57648" y="283488"/>
            <a:ext cx="4258985" cy="76626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14841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Preprocessing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253305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Categorical data converted to numerical using One-Hot Encoding.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151108"/>
            <a:ext cx="6565344" cy="1538168"/>
          </a:xfrm>
          <a:prstGeom prst="rect">
            <a:avLst/>
          </a:prstGeom>
        </p:spPr>
      </p:pic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44428"/>
            <a:ext cx="7556421" cy="564833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93790" y="576441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Columns like 'Product', 'CPU_model', and 'GPU_model' were dropped.</a:t>
            </a:r>
            <a:endParaRPr lang="en-US" sz="1750" dirty="0"/>
          </a:p>
        </p:txBody>
      </p:sp>
      <p:sp>
        <p:nvSpPr>
          <p:cNvPr id="9" name="Text 3"/>
          <p:cNvSpPr/>
          <p:nvPr/>
        </p:nvSpPr>
        <p:spPr>
          <a:xfrm>
            <a:off x="793790" y="638246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 scaling was performed using StandardScaler.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69223" y="592455"/>
            <a:ext cx="5807154" cy="13465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Training and Evaluation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8069223" y="2369820"/>
            <a:ext cx="5807154" cy="710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116404</a:t>
            </a:r>
            <a:endParaRPr lang="en-US" sz="5550" dirty="0"/>
          </a:p>
        </p:txBody>
      </p:sp>
      <p:sp>
        <p:nvSpPr>
          <p:cNvPr id="5" name="Text 2"/>
          <p:cNvSpPr/>
          <p:nvPr/>
        </p:nvSpPr>
        <p:spPr>
          <a:xfrm>
            <a:off x="9626203" y="3349943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MSE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8069223" y="3815715"/>
            <a:ext cx="580715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Mean Squared Error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8069223" y="4914424"/>
            <a:ext cx="5807154" cy="710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0.76</a:t>
            </a:r>
            <a:endParaRPr lang="en-US" sz="5550" dirty="0"/>
          </a:p>
        </p:txBody>
      </p:sp>
      <p:sp>
        <p:nvSpPr>
          <p:cNvPr id="8" name="Text 5"/>
          <p:cNvSpPr/>
          <p:nvPr/>
        </p:nvSpPr>
        <p:spPr>
          <a:xfrm>
            <a:off x="9626203" y="5894546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R-squared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8069223" y="6360319"/>
            <a:ext cx="580715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Coefficient of determination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8069223" y="6947416"/>
            <a:ext cx="5807154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Linear Regression model trained. R-squared: 0.76, meaning 76% of the variance in laptop price is predicted.</a:t>
            </a:r>
            <a:endParaRPr lang="en-US" sz="16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108990" y="2382560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Actual vs. Predicted Prices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8108990" y="4140279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model shows a good fit between actual and predicted prices.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108990" y="5121235"/>
            <a:ext cx="57276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76% of the variance in laptop price is predicted by independent variables.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1015"/>
            <a:ext cx="7076049" cy="8018585"/>
          </a:xfrm>
          <a:prstGeom prst="rect">
            <a:avLst/>
          </a:prstGeom>
        </p:spPr>
      </p:pic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978" y="872197"/>
            <a:ext cx="6049108" cy="65265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0054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Project Steps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33520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Build a model to predict laptop prices based on features.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30958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9" name="Text 6"/>
          <p:cNvSpPr/>
          <p:nvPr/>
        </p:nvSpPr>
        <p:spPr>
          <a:xfrm>
            <a:off x="4770537" y="335208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7999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Utilize laptop specifications like brand, RAM, and storage.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37067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541317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3706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Training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Train a linear regression model.</a:t>
            </a:r>
            <a:endParaRPr lang="en-US" sz="1750" dirty="0"/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48101"/>
            <a:ext cx="5486400" cy="8229600"/>
          </a:xfrm>
          <a:prstGeom prst="rect">
            <a:avLst/>
          </a:prstGeom>
        </p:spPr>
      </p:pic>
      <p:pic>
        <p:nvPicPr>
          <p:cNvPr id="1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7488" y="1472208"/>
            <a:ext cx="4919424" cy="502706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92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Columns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Features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7261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Company: Manufacturer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683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TypeName: Laptop Type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61057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Inches: Screen Size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05276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Ram: Total RAM (GBs)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449496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OS: Operating System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49371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CPU: CPU frequency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3793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Primary and Secondary Storage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58215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GPU </a:t>
            </a:r>
            <a:r>
              <a:rPr lang="en-US" sz="1750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Company</a:t>
            </a: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Touchscreen</a:t>
            </a: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 err="1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IPSpanel</a:t>
            </a:r>
            <a:endParaRPr lang="en-US" sz="175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RetinaDisplay</a:t>
            </a:r>
            <a:endParaRPr lang="en-US" sz="1750" dirty="0">
              <a:solidFill>
                <a:srgbClr val="4A4A45"/>
              </a:solidFill>
              <a:latin typeface="Lato" pitchFamily="34" charset="0"/>
              <a:ea typeface="Lato" pitchFamily="34" charset="-122"/>
              <a:cs typeface="Lato" pitchFamily="34" charset="-12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2142351" y="6110736"/>
            <a:ext cx="6244709" cy="665559"/>
          </a:xfrm>
          <a:prstGeom prst="roundRect">
            <a:avLst>
              <a:gd name="adj" fmla="val 5112"/>
            </a:avLst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1936551" y="6590943"/>
            <a:ext cx="5662970" cy="36290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224" y="6590943"/>
            <a:ext cx="57758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21450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Target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99521" y="272617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Price_euros: Price in Euros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33158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Other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599521" y="38970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Weight: Laptop Weight (kg)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599521" y="43392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Screen: Screen Definition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919" y="711637"/>
            <a:ext cx="5190053" cy="648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Key Steps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2919" y="1671638"/>
            <a:ext cx="1037987" cy="1245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62255" y="1879163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Preprocessing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62255" y="2328148"/>
            <a:ext cx="6341626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/>
              <a:t>Convert categorical data to numerical data using One-Hot Encoding.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0474" y="3016998"/>
            <a:ext cx="1037987" cy="1245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62255" y="3124676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Train-Test Split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62255" y="3573661"/>
            <a:ext cx="6341626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/>
              <a:t>Evaluate the model on unseen data.</a:t>
            </a: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2919" y="4162663"/>
            <a:ext cx="1037987" cy="1615261"/>
          </a:xfrm>
          <a:prstGeom prst="rect">
            <a:avLst/>
          </a:prstGeom>
          <a:noFill/>
          <a:ln/>
        </p:spPr>
      </p:pic>
      <p:sp>
        <p:nvSpPr>
          <p:cNvPr id="11" name="Text 5"/>
          <p:cNvSpPr/>
          <p:nvPr/>
        </p:nvSpPr>
        <p:spPr>
          <a:xfrm>
            <a:off x="7562255" y="4262511"/>
            <a:ext cx="2594967" cy="432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2000" b="1" dirty="0" smtClean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Feature Scaling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70159" y="4694635"/>
            <a:ext cx="6483466" cy="456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000" dirty="0"/>
              <a:t>Feature scaling was performed using </a:t>
            </a:r>
            <a:r>
              <a:rPr lang="en-US" sz="2000" dirty="0" err="1"/>
              <a:t>StandardScaler</a:t>
            </a:r>
            <a:r>
              <a:rPr lang="en-US" sz="2000" dirty="0"/>
              <a:t>.</a:t>
            </a:r>
            <a:endParaRPr lang="en-US" sz="20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2919" y="5940146"/>
            <a:ext cx="1037987" cy="157769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562255" y="5551468"/>
            <a:ext cx="6632047" cy="388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dirty="0" smtClean="0"/>
              <a:t>Hence, all variables will have a similar influence on the model.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7562255" y="6597748"/>
            <a:ext cx="6341626" cy="5464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7562255" y="6978134"/>
            <a:ext cx="6341626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18" name="Text 8"/>
          <p:cNvSpPr/>
          <p:nvPr/>
        </p:nvSpPr>
        <p:spPr>
          <a:xfrm>
            <a:off x="7562255" y="6274192"/>
            <a:ext cx="6341626" cy="10361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US" sz="20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Linear </a:t>
            </a:r>
            <a:r>
              <a:rPr lang="en-US" sz="2000" b="1" dirty="0" smtClean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Regression</a:t>
            </a:r>
          </a:p>
          <a:p>
            <a:endParaRPr lang="en-US" sz="2000" b="1" dirty="0">
              <a:solidFill>
                <a:srgbClr val="4A4A45"/>
              </a:solidFill>
              <a:latin typeface="Lato Bold" pitchFamily="34" charset="0"/>
              <a:ea typeface="Lato Bold" pitchFamily="34" charset="-122"/>
              <a:cs typeface="Lato Bold" pitchFamily="34" charset="-120"/>
            </a:endParaRPr>
          </a:p>
          <a:p>
            <a:r>
              <a:rPr lang="en-US" sz="2000" dirty="0"/>
              <a:t>Predict laptop price using features.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637223" y="3901921"/>
            <a:ext cx="234360" cy="4008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600"/>
              </a:lnSpc>
            </a:pPr>
            <a:r>
              <a:rPr lang="en-US" dirty="0" smtClean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7441809" y="5151358"/>
            <a:ext cx="64620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Performed to create the same scale for all variables.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988463"/>
            <a:ext cx="66061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Exploratory Data Analysis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Shape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contains 1275 entries and 23 columns.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5DFD2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Types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Includes float64, int64, and object data types.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5DFD2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 null values were found in the dataset.</a:t>
            </a:r>
            <a:endParaRPr lang="en-US" sz="1750" dirty="0"/>
          </a:p>
        </p:txBody>
      </p:sp>
      <p:pic>
        <p:nvPicPr>
          <p:cNvPr id="1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78" y="703385"/>
            <a:ext cx="5146580" cy="704791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5299" y="382548"/>
            <a:ext cx="3466981" cy="433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Visualization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485300" y="942536"/>
            <a:ext cx="12175624" cy="372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Bar Plot on Distribution of Companies of Laptop.</a:t>
            </a:r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99" y="1471136"/>
            <a:ext cx="10206147" cy="599789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85299" y="7625001"/>
            <a:ext cx="13659803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5537" y="506373"/>
            <a:ext cx="9459992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Detailed data visualizations depicting the relationships between different device specifications and their respective counts</a:t>
            </a: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.</a:t>
            </a:r>
            <a:endParaRPr lang="en-US" sz="1050" dirty="0"/>
          </a:p>
        </p:txBody>
      </p:sp>
      <p:sp>
        <p:nvSpPr>
          <p:cNvPr id="3" name="Text 1"/>
          <p:cNvSpPr/>
          <p:nvPr/>
        </p:nvSpPr>
        <p:spPr>
          <a:xfrm>
            <a:off x="10291524" y="506373"/>
            <a:ext cx="1761173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12398693" y="506373"/>
            <a:ext cx="1761173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36" y="1041009"/>
            <a:ext cx="3931719" cy="3165968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537" y="4784272"/>
            <a:ext cx="3608162" cy="3063733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9931" y="1041009"/>
            <a:ext cx="3773054" cy="31659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159931" y="3296722"/>
            <a:ext cx="4326969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9931" y="4655358"/>
            <a:ext cx="3773054" cy="3245727"/>
          </a:xfrm>
          <a:prstGeom prst="rect">
            <a:avLst/>
          </a:prstGeom>
        </p:spPr>
      </p:pic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32896" y="1041010"/>
            <a:ext cx="3446383" cy="3280474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9832896" y="3043833"/>
            <a:ext cx="4326969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  <p:sp>
        <p:nvSpPr>
          <p:cNvPr id="12" name="Text 5"/>
          <p:cNvSpPr/>
          <p:nvPr/>
        </p:nvSpPr>
        <p:spPr>
          <a:xfrm>
            <a:off x="9832896" y="3390543"/>
            <a:ext cx="4326969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32896" y="4710924"/>
            <a:ext cx="3446383" cy="3190161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485537" y="6984563"/>
            <a:ext cx="3468291" cy="4335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endParaRPr lang="en-US" sz="2700" dirty="0"/>
          </a:p>
        </p:txBody>
      </p:sp>
      <p:sp>
        <p:nvSpPr>
          <p:cNvPr id="15" name="Text 7"/>
          <p:cNvSpPr/>
          <p:nvPr/>
        </p:nvSpPr>
        <p:spPr>
          <a:xfrm>
            <a:off x="485537" y="7626072"/>
            <a:ext cx="13659326" cy="2219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endParaRPr lang="en-US" sz="10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5914" y="507563"/>
            <a:ext cx="3489988" cy="4771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Distribution of OS vs. Price</a:t>
            </a:r>
            <a:endParaRPr lang="en-US" sz="1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13" y="1165027"/>
            <a:ext cx="11030271" cy="60562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45914" y="7428905"/>
            <a:ext cx="13338572" cy="2952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9237" y="439459"/>
            <a:ext cx="3886154" cy="4186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250"/>
              </a:lnSpc>
            </a:pPr>
            <a:r>
              <a:rPr lang="en-US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Distribution of CPU vs. Price</a:t>
            </a: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37" y="1008698"/>
            <a:ext cx="10483901" cy="67814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401</Words>
  <Application>Microsoft Office PowerPoint</Application>
  <PresentationFormat>Custom</PresentationFormat>
  <Paragraphs>89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Lato</vt:lpstr>
      <vt:lpstr>Lato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kp</cp:lastModifiedBy>
  <cp:revision>13</cp:revision>
  <dcterms:created xsi:type="dcterms:W3CDTF">2025-03-25T15:18:05Z</dcterms:created>
  <dcterms:modified xsi:type="dcterms:W3CDTF">2025-03-25T17:38:59Z</dcterms:modified>
</cp:coreProperties>
</file>